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Lst>
  <p:notesMasterIdLst>
    <p:notesMasterId r:id="rId11"/>
  </p:notesMasterIdLst>
  <p:sldIdLst>
    <p:sldId id="2561" r:id="rId3"/>
    <p:sldId id="2562" r:id="rId4"/>
    <p:sldId id="2566" r:id="rId5"/>
    <p:sldId id="2572" r:id="rId6"/>
    <p:sldId id="2570" r:id="rId7"/>
    <p:sldId id="2569" r:id="rId8"/>
    <p:sldId id="2568" r:id="rId9"/>
    <p:sldId id="2571" r:id="rId10"/>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timizing Sewage Pump Control: Valmet + HSY Intelligent Flow Design Challenge" id="{35153BA3-F193-400D-A8B1-71A0E75BC281}">
          <p14:sldIdLst>
            <p14:sldId id="2561"/>
            <p14:sldId id="2562"/>
            <p14:sldId id="2566"/>
            <p14:sldId id="2572"/>
            <p14:sldId id="2570"/>
            <p14:sldId id="2569"/>
            <p14:sldId id="2568"/>
            <p14:sldId id="2571"/>
          </p14:sldIdLst>
        </p14:section>
        <p14:section name="Conclusion" id="{E3DDDE6A-C228-47A5-B742-B51894392C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3" d="100"/>
          <a:sy n="83" d="100"/>
        </p:scale>
        <p:origin x="40" y="52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FE2C2-A4EB-4E1B-9AA3-289907D9CEBA}" type="datetimeFigureOut">
              <a:rPr lang="en-FI" smtClean="0"/>
              <a:t>15/11/2025</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D29ED-4CD6-4E10-BC23-60C2029CF793}" type="slidenum">
              <a:rPr lang="en-FI" smtClean="0"/>
              <a:t>‹#›</a:t>
            </a:fld>
            <a:endParaRPr lang="en-FI"/>
          </a:p>
        </p:txBody>
      </p:sp>
    </p:spTree>
    <p:extLst>
      <p:ext uri="{BB962C8B-B14F-4D97-AF65-F5344CB8AC3E}">
        <p14:creationId xmlns:p14="http://schemas.microsoft.com/office/powerpoint/2010/main" val="284857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AI-generated content may be incorrect.
---
This presentation addresses the innovative approach taken by Valmet and HSY to optimize sewage pump control using intelligent flow design. We will cover the challenge background, our solution approach, results, and future directions.
</a:t>
            </a:r>
          </a:p>
        </p:txBody>
      </p:sp>
      <p:sp>
        <p:nvSpPr>
          <p:cNvPr id="4" name="Slide Number Placeholder 3"/>
          <p:cNvSpPr>
            <a:spLocks noGrp="1"/>
          </p:cNvSpPr>
          <p:nvPr>
            <p:ph type="sldNum" sz="quarter" idx="5"/>
          </p:nvPr>
        </p:nvSpPr>
        <p:spPr/>
        <p:txBody>
          <a:bodyPr/>
          <a:lstStyle/>
          <a:p>
            <a:fld id="{94011002-1824-4634-B51B-953AEBA0F3CF}" type="slidenum">
              <a:rPr lang="en-FI" smtClean="0"/>
              <a:t>1</a:t>
            </a:fld>
            <a:endParaRPr lang="en-FI"/>
          </a:p>
        </p:txBody>
      </p:sp>
    </p:spTree>
    <p:extLst>
      <p:ext uri="{BB962C8B-B14F-4D97-AF65-F5344CB8AC3E}">
        <p14:creationId xmlns:p14="http://schemas.microsoft.com/office/powerpoint/2010/main" val="362192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p:cNvSpPr>
            <a:spLocks noGrp="1"/>
          </p:cNvSpPr>
          <p:nvPr>
            <p:ph type="sldNum" sz="quarter" idx="5"/>
          </p:nvPr>
        </p:nvSpPr>
        <p:spPr/>
        <p:txBody>
          <a:bodyPr/>
          <a:lstStyle/>
          <a:p>
            <a:fld id="{94011002-1824-4634-B51B-953AEBA0F3CF}" type="slidenum">
              <a:rPr lang="en-FI" smtClean="0"/>
              <a:t>2</a:t>
            </a:fld>
            <a:endParaRPr lang="en-FI"/>
          </a:p>
        </p:txBody>
      </p:sp>
    </p:spTree>
    <p:extLst>
      <p:ext uri="{BB962C8B-B14F-4D97-AF65-F5344CB8AC3E}">
        <p14:creationId xmlns:p14="http://schemas.microsoft.com/office/powerpoint/2010/main" val="409766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
---
Looking ahead, we plan to enhance predictive capabilities, incorporate machine learning for adaptive control, and expand the system to cover additional sewage infrastructure components.
Image source: Microsoft 365 content library
</a:t>
            </a:r>
          </a:p>
        </p:txBody>
      </p:sp>
      <p:sp>
        <p:nvSpPr>
          <p:cNvPr id="4" name="Slide Number Placeholder 3"/>
          <p:cNvSpPr>
            <a:spLocks noGrp="1"/>
          </p:cNvSpPr>
          <p:nvPr>
            <p:ph type="sldNum" sz="quarter" idx="5"/>
          </p:nvPr>
        </p:nvSpPr>
        <p:spPr/>
        <p:txBody>
          <a:bodyPr/>
          <a:lstStyle/>
          <a:p>
            <a:fld id="{94011002-1824-4634-B51B-953AEBA0F3CF}" type="slidenum">
              <a:rPr lang="en-FI" smtClean="0"/>
              <a:t>3</a:t>
            </a:fld>
            <a:endParaRPr lang="en-FI"/>
          </a:p>
        </p:txBody>
      </p:sp>
    </p:spTree>
    <p:extLst>
      <p:ext uri="{BB962C8B-B14F-4D97-AF65-F5344CB8AC3E}">
        <p14:creationId xmlns:p14="http://schemas.microsoft.com/office/powerpoint/2010/main" val="1981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A2A0-3E82-9E27-E75B-89C54F51C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9FCD7-3EDC-E6B6-C92F-C8DBA00D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76ED8-E32D-E75A-F5F0-DC789CE6D8DC}"/>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B798124A-D39B-7990-ABD8-87F2B053C387}"/>
              </a:ext>
            </a:extLst>
          </p:cNvPr>
          <p:cNvSpPr>
            <a:spLocks noGrp="1"/>
          </p:cNvSpPr>
          <p:nvPr>
            <p:ph type="sldNum" sz="quarter" idx="5"/>
          </p:nvPr>
        </p:nvSpPr>
        <p:spPr/>
        <p:txBody>
          <a:bodyPr/>
          <a:lstStyle/>
          <a:p>
            <a:fld id="{94011002-1824-4634-B51B-953AEBA0F3CF}" type="slidenum">
              <a:rPr lang="en-FI" smtClean="0"/>
              <a:t>4</a:t>
            </a:fld>
            <a:endParaRPr lang="en-FI"/>
          </a:p>
        </p:txBody>
      </p:sp>
    </p:spTree>
    <p:extLst>
      <p:ext uri="{BB962C8B-B14F-4D97-AF65-F5344CB8AC3E}">
        <p14:creationId xmlns:p14="http://schemas.microsoft.com/office/powerpoint/2010/main" val="153217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19241-59CF-002D-E20B-7028FD757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D0D43-C688-FAC9-718D-55ADABB02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CFD8A-1DB4-EFA3-BBE6-70057CF6EAB3}"/>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C5C31CB2-FC66-DFCD-1834-645731CC1895}"/>
              </a:ext>
            </a:extLst>
          </p:cNvPr>
          <p:cNvSpPr>
            <a:spLocks noGrp="1"/>
          </p:cNvSpPr>
          <p:nvPr>
            <p:ph type="sldNum" sz="quarter" idx="5"/>
          </p:nvPr>
        </p:nvSpPr>
        <p:spPr/>
        <p:txBody>
          <a:bodyPr/>
          <a:lstStyle/>
          <a:p>
            <a:fld id="{94011002-1824-4634-B51B-953AEBA0F3CF}" type="slidenum">
              <a:rPr lang="en-FI" smtClean="0"/>
              <a:t>5</a:t>
            </a:fld>
            <a:endParaRPr lang="en-FI"/>
          </a:p>
        </p:txBody>
      </p:sp>
    </p:spTree>
    <p:extLst>
      <p:ext uri="{BB962C8B-B14F-4D97-AF65-F5344CB8AC3E}">
        <p14:creationId xmlns:p14="http://schemas.microsoft.com/office/powerpoint/2010/main" val="36697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202A1-CB1A-FF7B-C3EB-4418C0525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2F8BD-B443-0A3B-600F-23D1B3B1C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BBB43-E243-ACE5-37D2-D2D7414CB0A0}"/>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3ABE9FEC-92D4-860F-8207-34E09B3D4F68}"/>
              </a:ext>
            </a:extLst>
          </p:cNvPr>
          <p:cNvSpPr>
            <a:spLocks noGrp="1"/>
          </p:cNvSpPr>
          <p:nvPr>
            <p:ph type="sldNum" sz="quarter" idx="5"/>
          </p:nvPr>
        </p:nvSpPr>
        <p:spPr/>
        <p:txBody>
          <a:bodyPr/>
          <a:lstStyle/>
          <a:p>
            <a:fld id="{94011002-1824-4634-B51B-953AEBA0F3CF}" type="slidenum">
              <a:rPr lang="en-FI" smtClean="0"/>
              <a:t>6</a:t>
            </a:fld>
            <a:endParaRPr lang="en-FI"/>
          </a:p>
        </p:txBody>
      </p:sp>
    </p:spTree>
    <p:extLst>
      <p:ext uri="{BB962C8B-B14F-4D97-AF65-F5344CB8AC3E}">
        <p14:creationId xmlns:p14="http://schemas.microsoft.com/office/powerpoint/2010/main" val="87218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D7E46-37D0-3D3F-4A8D-1F814F398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04187-F15D-1658-F3FF-875FE3D29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425F57-44DC-A034-FC13-4A61CFAA1D5B}"/>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2822A9E7-5801-4184-DCC6-0A3C5B2798ED}"/>
              </a:ext>
            </a:extLst>
          </p:cNvPr>
          <p:cNvSpPr>
            <a:spLocks noGrp="1"/>
          </p:cNvSpPr>
          <p:nvPr>
            <p:ph type="sldNum" sz="quarter" idx="5"/>
          </p:nvPr>
        </p:nvSpPr>
        <p:spPr/>
        <p:txBody>
          <a:bodyPr/>
          <a:lstStyle/>
          <a:p>
            <a:fld id="{94011002-1824-4634-B51B-953AEBA0F3CF}" type="slidenum">
              <a:rPr lang="en-FI" smtClean="0"/>
              <a:t>7</a:t>
            </a:fld>
            <a:endParaRPr lang="en-FI"/>
          </a:p>
        </p:txBody>
      </p:sp>
    </p:spTree>
    <p:extLst>
      <p:ext uri="{BB962C8B-B14F-4D97-AF65-F5344CB8AC3E}">
        <p14:creationId xmlns:p14="http://schemas.microsoft.com/office/powerpoint/2010/main" val="137238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7643-A5CD-A264-CC33-2D1C87527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52F24-0E67-3DC5-AF80-372B52ED3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85C7C-6830-957E-1AD5-397CAC27F2A7}"/>
              </a:ext>
            </a:extLst>
          </p:cNvPr>
          <p:cNvSpPr>
            <a:spLocks noGrp="1"/>
          </p:cNvSpPr>
          <p:nvPr>
            <p:ph type="body" idx="1"/>
          </p:nvPr>
        </p:nvSpPr>
        <p:spPr/>
        <p:txBody>
          <a:bodyPr/>
          <a:lstStyle/>
          <a:p>
            <a:r>
              <a:rPr lang="en-FI"/>
              <a:t>
---
The core challenge involves developing a smart control system for sewage pumps that optimizes flow management, reduces energy consumption, and improves system reliability in variable conditions.
Image source: Microsoft 365 content library
</a:t>
            </a:r>
          </a:p>
        </p:txBody>
      </p:sp>
      <p:sp>
        <p:nvSpPr>
          <p:cNvPr id="4" name="Slide Number Placeholder 3">
            <a:extLst>
              <a:ext uri="{FF2B5EF4-FFF2-40B4-BE49-F238E27FC236}">
                <a16:creationId xmlns:a16="http://schemas.microsoft.com/office/drawing/2014/main" id="{228CC116-902F-B636-55F1-2C70B604BAC5}"/>
              </a:ext>
            </a:extLst>
          </p:cNvPr>
          <p:cNvSpPr>
            <a:spLocks noGrp="1"/>
          </p:cNvSpPr>
          <p:nvPr>
            <p:ph type="sldNum" sz="quarter" idx="5"/>
          </p:nvPr>
        </p:nvSpPr>
        <p:spPr/>
        <p:txBody>
          <a:bodyPr/>
          <a:lstStyle/>
          <a:p>
            <a:fld id="{94011002-1824-4634-B51B-953AEBA0F3CF}" type="slidenum">
              <a:rPr lang="en-FI" smtClean="0"/>
              <a:t>8</a:t>
            </a:fld>
            <a:endParaRPr lang="en-FI"/>
          </a:p>
        </p:txBody>
      </p:sp>
    </p:spTree>
    <p:extLst>
      <p:ext uri="{BB962C8B-B14F-4D97-AF65-F5344CB8AC3E}">
        <p14:creationId xmlns:p14="http://schemas.microsoft.com/office/powerpoint/2010/main" val="211341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21571642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7597860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86292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87863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990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240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95022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4805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3156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2341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1088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11/15/2025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247996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9973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41776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2034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8973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4963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74640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12825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4800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9132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8968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11/15/2025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867319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8893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06190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8688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677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44266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78469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69519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2540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6428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9191724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752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536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278678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4046119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68048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11/15/2025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9451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11/15/2025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78345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A7C26-2FAF-722F-4B23-3AE2CF41D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FI"/>
          </a:p>
        </p:txBody>
      </p:sp>
      <p:sp>
        <p:nvSpPr>
          <p:cNvPr id="3" name="Subtitle 2">
            <a:extLst>
              <a:ext uri="{FF2B5EF4-FFF2-40B4-BE49-F238E27FC236}">
                <a16:creationId xmlns:a16="http://schemas.microsoft.com/office/drawing/2014/main" id="{F737D0BE-0436-D8D7-12A0-0D42917C9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FI"/>
          </a:p>
        </p:txBody>
      </p:sp>
      <p:sp>
        <p:nvSpPr>
          <p:cNvPr id="4" name="Date Placeholder 3">
            <a:extLst>
              <a:ext uri="{FF2B5EF4-FFF2-40B4-BE49-F238E27FC236}">
                <a16:creationId xmlns:a16="http://schemas.microsoft.com/office/drawing/2014/main" id="{30BC0341-334C-F546-5974-5506319128AC}"/>
              </a:ext>
            </a:extLst>
          </p:cNvPr>
          <p:cNvSpPr>
            <a:spLocks noGrp="1"/>
          </p:cNvSpPr>
          <p:nvPr>
            <p:ph type="dt" sz="half" idx="10"/>
          </p:nvPr>
        </p:nvSpPr>
        <p:spPr/>
        <p:txBody>
          <a:bodyPr/>
          <a:lstStyle/>
          <a:p>
            <a:fld id="{B04EF954-66B1-4168-AF40-97F3DAF43FC4}" type="datetime1">
              <a:rPr lang="en-US" smtClean="0"/>
              <a:t>11/15/2025</a:t>
            </a:fld>
            <a:endParaRPr lang="en-US" dirty="0"/>
          </a:p>
        </p:txBody>
      </p:sp>
      <p:sp>
        <p:nvSpPr>
          <p:cNvPr id="5" name="Footer Placeholder 4">
            <a:extLst>
              <a:ext uri="{FF2B5EF4-FFF2-40B4-BE49-F238E27FC236}">
                <a16:creationId xmlns:a16="http://schemas.microsoft.com/office/drawing/2014/main" id="{709A3883-310C-C378-D9BF-6B8990D2F5A1}"/>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4CE3DE8-D9A8-CE7A-35E9-FB261EF1F85F}"/>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49564038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56D7-6004-E5E6-6806-2F6090DF68E0}"/>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08E899C5-0E6A-4DFA-F8EE-C942C401D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537263D6-C63A-1424-1C1A-1E0E04774689}"/>
              </a:ext>
            </a:extLst>
          </p:cNvPr>
          <p:cNvSpPr>
            <a:spLocks noGrp="1"/>
          </p:cNvSpPr>
          <p:nvPr>
            <p:ph type="dt" sz="half" idx="10"/>
          </p:nvPr>
        </p:nvSpPr>
        <p:spPr/>
        <p:txBody>
          <a:bodyPr/>
          <a:lstStyle/>
          <a:p>
            <a:fld id="{FE21D4C7-8630-4B98-978C-30388BBD4EE8}" type="datetime1">
              <a:rPr lang="en-US" smtClean="0"/>
              <a:t>11/15/2025</a:t>
            </a:fld>
            <a:endParaRPr lang="en-US" dirty="0"/>
          </a:p>
        </p:txBody>
      </p:sp>
      <p:sp>
        <p:nvSpPr>
          <p:cNvPr id="5" name="Footer Placeholder 4">
            <a:extLst>
              <a:ext uri="{FF2B5EF4-FFF2-40B4-BE49-F238E27FC236}">
                <a16:creationId xmlns:a16="http://schemas.microsoft.com/office/drawing/2014/main" id="{85435937-48E5-606A-740F-F72CB31CC985}"/>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2C06230-BA90-8DBA-9E6C-9EFDDA62FA13}"/>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87170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2C9E-164F-19DC-F0B5-D20716D2A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FI"/>
          </a:p>
        </p:txBody>
      </p:sp>
      <p:sp>
        <p:nvSpPr>
          <p:cNvPr id="3" name="Text Placeholder 2">
            <a:extLst>
              <a:ext uri="{FF2B5EF4-FFF2-40B4-BE49-F238E27FC236}">
                <a16:creationId xmlns:a16="http://schemas.microsoft.com/office/drawing/2014/main" id="{6C6B91A8-AD2C-9BEF-37EB-8C61A8699A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E65D-8A74-BE57-2E0F-494198E00753}"/>
              </a:ext>
            </a:extLst>
          </p:cNvPr>
          <p:cNvSpPr>
            <a:spLocks noGrp="1"/>
          </p:cNvSpPr>
          <p:nvPr>
            <p:ph type="dt" sz="half" idx="10"/>
          </p:nvPr>
        </p:nvSpPr>
        <p:spPr/>
        <p:txBody>
          <a:bodyPr/>
          <a:lstStyle/>
          <a:p>
            <a:fld id="{26233410-150A-4A72-BF63-6D3ACBC30148}" type="datetime1">
              <a:rPr lang="en-US" smtClean="0"/>
              <a:t>11/15/2025</a:t>
            </a:fld>
            <a:endParaRPr lang="en-US" dirty="0"/>
          </a:p>
        </p:txBody>
      </p:sp>
      <p:sp>
        <p:nvSpPr>
          <p:cNvPr id="5" name="Footer Placeholder 4">
            <a:extLst>
              <a:ext uri="{FF2B5EF4-FFF2-40B4-BE49-F238E27FC236}">
                <a16:creationId xmlns:a16="http://schemas.microsoft.com/office/drawing/2014/main" id="{78204861-859B-60C0-009A-751A86FE96C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EB935CF6-D426-4E38-9B28-BC1EE180812C}"/>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3143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750031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1D8B-872F-6B3F-B30A-93ADD553BE6A}"/>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AF1BDA7D-B755-7E23-D39A-5A0106F880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Content Placeholder 3">
            <a:extLst>
              <a:ext uri="{FF2B5EF4-FFF2-40B4-BE49-F238E27FC236}">
                <a16:creationId xmlns:a16="http://schemas.microsoft.com/office/drawing/2014/main" id="{1F7428CB-83A6-B1A1-7398-D6ED72B8E6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Date Placeholder 4">
            <a:extLst>
              <a:ext uri="{FF2B5EF4-FFF2-40B4-BE49-F238E27FC236}">
                <a16:creationId xmlns:a16="http://schemas.microsoft.com/office/drawing/2014/main" id="{07596C5D-A3ED-7726-3F5E-151DAC0B7B85}"/>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CD35E36B-1C65-2B39-78B6-462030829125}"/>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430530A0-9303-A1B5-C0D5-C7EB075ECDAB}"/>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778476347"/>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8967-4FAF-4473-5A92-78529C5A6C53}"/>
              </a:ext>
            </a:extLst>
          </p:cNvPr>
          <p:cNvSpPr>
            <a:spLocks noGrp="1"/>
          </p:cNvSpPr>
          <p:nvPr>
            <p:ph type="title"/>
          </p:nvPr>
        </p:nvSpPr>
        <p:spPr>
          <a:xfrm>
            <a:off x="839788" y="365125"/>
            <a:ext cx="10515600" cy="1325563"/>
          </a:xfrm>
        </p:spPr>
        <p:txBody>
          <a:bodyPr/>
          <a:lstStyle/>
          <a:p>
            <a:r>
              <a:rPr lang="en-US"/>
              <a:t>Click to edit Master title style</a:t>
            </a:r>
            <a:endParaRPr lang="en-FI"/>
          </a:p>
        </p:txBody>
      </p:sp>
      <p:sp>
        <p:nvSpPr>
          <p:cNvPr id="3" name="Text Placeholder 2">
            <a:extLst>
              <a:ext uri="{FF2B5EF4-FFF2-40B4-BE49-F238E27FC236}">
                <a16:creationId xmlns:a16="http://schemas.microsoft.com/office/drawing/2014/main" id="{6094336B-82A2-BADD-BA93-53FC8AD668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C9165-145D-6486-B9B2-3803A930F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Text Placeholder 4">
            <a:extLst>
              <a:ext uri="{FF2B5EF4-FFF2-40B4-BE49-F238E27FC236}">
                <a16:creationId xmlns:a16="http://schemas.microsoft.com/office/drawing/2014/main" id="{5F58C408-895D-BB04-54E6-8BA48C7B39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3E3051-753E-C177-1557-DCCEAFD246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7" name="Date Placeholder 6">
            <a:extLst>
              <a:ext uri="{FF2B5EF4-FFF2-40B4-BE49-F238E27FC236}">
                <a16:creationId xmlns:a16="http://schemas.microsoft.com/office/drawing/2014/main" id="{2D8F053D-B57A-37DE-94C6-343018CD768C}"/>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8" name="Footer Placeholder 7">
            <a:extLst>
              <a:ext uri="{FF2B5EF4-FFF2-40B4-BE49-F238E27FC236}">
                <a16:creationId xmlns:a16="http://schemas.microsoft.com/office/drawing/2014/main" id="{7B1C7D2D-095B-EF93-3193-1D3C1B3CEC5B}"/>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819A7CCC-CB16-76CD-174F-3A1762E9F352}"/>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041410778"/>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0BB7-377D-18F6-DDA6-0AA40BB9D488}"/>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DC4D8192-A860-7C09-A3BB-20B9B4168748}"/>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4" name="Footer Placeholder 3">
            <a:extLst>
              <a:ext uri="{FF2B5EF4-FFF2-40B4-BE49-F238E27FC236}">
                <a16:creationId xmlns:a16="http://schemas.microsoft.com/office/drawing/2014/main" id="{5E28E5F3-AA50-CAFD-1B6A-1A2D093091A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FCE4863-D992-DFBC-DBEA-BAB5CA3E0C40}"/>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198155469"/>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C094-B53D-D1B9-6BDB-AB440D3E01E1}"/>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3" name="Footer Placeholder 2">
            <a:extLst>
              <a:ext uri="{FF2B5EF4-FFF2-40B4-BE49-F238E27FC236}">
                <a16:creationId xmlns:a16="http://schemas.microsoft.com/office/drawing/2014/main" id="{4FD7470F-EFBC-EB1F-6CB5-9E2194F52519}"/>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8130B93F-7BF5-4D68-E2A4-C191BFA36310}"/>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410518744"/>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5628-3401-F25B-F23B-61CB1887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Content Placeholder 2">
            <a:extLst>
              <a:ext uri="{FF2B5EF4-FFF2-40B4-BE49-F238E27FC236}">
                <a16:creationId xmlns:a16="http://schemas.microsoft.com/office/drawing/2014/main" id="{E7B8B9E2-CCD9-F298-DBBF-1810402F1D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Text Placeholder 3">
            <a:extLst>
              <a:ext uri="{FF2B5EF4-FFF2-40B4-BE49-F238E27FC236}">
                <a16:creationId xmlns:a16="http://schemas.microsoft.com/office/drawing/2014/main" id="{3AC8F935-C25E-8B99-3DBB-990E33399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09790-069B-42C0-7822-4C597F15F053}"/>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B1D3CBDF-7FE1-287B-4E4B-CCF08A8DF351}"/>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C4319D70-6F8E-0D38-9CD7-51B2A490C70F}"/>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915079311"/>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EEDB-E2F9-4797-D6E7-C9226FD01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Picture Placeholder 2">
            <a:extLst>
              <a:ext uri="{FF2B5EF4-FFF2-40B4-BE49-F238E27FC236}">
                <a16:creationId xmlns:a16="http://schemas.microsoft.com/office/drawing/2014/main" id="{E28CB856-2FC0-FCFB-14C2-C4189E46B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750C8EDA-3B04-D0D9-9EF4-B40F03B71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143D8-2DFC-5C78-0D44-AE3008D2B911}"/>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6" name="Footer Placeholder 5">
            <a:extLst>
              <a:ext uri="{FF2B5EF4-FFF2-40B4-BE49-F238E27FC236}">
                <a16:creationId xmlns:a16="http://schemas.microsoft.com/office/drawing/2014/main" id="{A074B839-28E2-D8AD-BA60-16E45CD26D4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38A58F5E-4C9C-46D8-E907-792EF86D214D}"/>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104301249"/>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5710-2866-8EE1-74C4-FE1FA6FA68D5}"/>
              </a:ext>
            </a:extLst>
          </p:cNvPr>
          <p:cNvSpPr>
            <a:spLocks noGrp="1"/>
          </p:cNvSpPr>
          <p:nvPr>
            <p:ph type="title"/>
          </p:nvPr>
        </p:nvSpPr>
        <p:spPr/>
        <p:txBody>
          <a:bodyPr/>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769FE336-4A92-8709-65AF-651C77779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D5D5B922-CCAF-14AB-BE6F-0BC238C7A375}"/>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B3DCB9F4-929B-E415-0DDE-2DFB04AE183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5E63D38-507C-54AF-41AD-4F6D3840A44A}"/>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110375576"/>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BDFF1D-D217-BC95-07D1-94D8299329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FCB26671-428C-B9C6-7826-3C7F5D0D6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487C2809-1E14-9307-5816-D54AA9AB37B0}"/>
              </a:ext>
            </a:extLst>
          </p:cNvPr>
          <p:cNvSpPr>
            <a:spLocks noGrp="1"/>
          </p:cNvSpPr>
          <p:nvPr>
            <p:ph type="dt" sz="half" idx="10"/>
          </p:nvPr>
        </p:nvSpPr>
        <p:spPr/>
        <p:txBody>
          <a:body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8DCA18B1-7869-8DDB-57F8-9D53709C5F1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D23CBDE-A4F3-965B-228B-AA56E76DC88A}"/>
              </a:ext>
            </a:extLst>
          </p:cNvPr>
          <p:cNvSpPr>
            <a:spLocks noGrp="1"/>
          </p:cNvSpPr>
          <p:nvPr>
            <p:ph type="sldNum" sz="quarter" idx="12"/>
          </p:nvPr>
        </p:nvSpPr>
        <p:spPr/>
        <p:txBody>
          <a:body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836644456"/>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88420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308043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68611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29731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11/15/2025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750022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633305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2ED46-4F80-55CF-AAE3-19EF52441F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FI"/>
          </a:p>
        </p:txBody>
      </p:sp>
      <p:sp>
        <p:nvSpPr>
          <p:cNvPr id="3" name="Text Placeholder 2">
            <a:extLst>
              <a:ext uri="{FF2B5EF4-FFF2-40B4-BE49-F238E27FC236}">
                <a16:creationId xmlns:a16="http://schemas.microsoft.com/office/drawing/2014/main" id="{6225731E-EC6D-883C-32F9-55DEC3850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14EA0EA9-6C72-BF5D-B70C-036A11AC4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2E1B28-DB45-4001-B295-7D7933E04419}" type="datetime1">
              <a:rPr lang="en-US" smtClean="0"/>
              <a:t>11/15/2025</a:t>
            </a:fld>
            <a:endParaRPr lang="en-US" dirty="0"/>
          </a:p>
        </p:txBody>
      </p:sp>
      <p:sp>
        <p:nvSpPr>
          <p:cNvPr id="5" name="Footer Placeholder 4">
            <a:extLst>
              <a:ext uri="{FF2B5EF4-FFF2-40B4-BE49-F238E27FC236}">
                <a16:creationId xmlns:a16="http://schemas.microsoft.com/office/drawing/2014/main" id="{175B718D-6A05-7C56-955D-8545F091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2DA04A45-07FC-416E-6EF0-37279B65E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5920707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EFD7-94E2-B3CB-2B17-CB5D64D4897B}"/>
              </a:ext>
            </a:extLst>
          </p:cNvPr>
          <p:cNvSpPr>
            <a:spLocks noGrp="1"/>
          </p:cNvSpPr>
          <p:nvPr>
            <p:ph type="ctrTitle"/>
          </p:nvPr>
        </p:nvSpPr>
        <p:spPr>
          <a:xfrm>
            <a:off x="627755" y="3312147"/>
            <a:ext cx="9097030" cy="2621154"/>
          </a:xfrm>
        </p:spPr>
        <p:txBody>
          <a:bodyPr anchor="b">
            <a:normAutofit/>
          </a:bodyPr>
          <a:lstStyle/>
          <a:p>
            <a:pPr algn="l"/>
            <a:r>
              <a:rPr lang="en-FI" sz="4500"/>
              <a:t>Intelligent Flow Challenge</a:t>
            </a:r>
            <a:br>
              <a:rPr lang="en-US" sz="4500"/>
            </a:br>
            <a:br>
              <a:rPr lang="en-US" sz="4500"/>
            </a:br>
            <a:r>
              <a:rPr lang="en-US" sz="3600"/>
              <a:t>Team Senior Overfitters</a:t>
            </a:r>
            <a:endParaRPr lang="en-FI" sz="4500" dirty="0"/>
          </a:p>
        </p:txBody>
      </p:sp>
      <p:sp>
        <p:nvSpPr>
          <p:cNvPr id="4" name="Date Placeholder 3">
            <a:extLst>
              <a:ext uri="{FF2B5EF4-FFF2-40B4-BE49-F238E27FC236}">
                <a16:creationId xmlns:a16="http://schemas.microsoft.com/office/drawing/2014/main" id="{706D3F4E-C327-30D4-C13B-A86461D11079}"/>
              </a:ext>
            </a:extLst>
          </p:cNvPr>
          <p:cNvSpPr>
            <a:spLocks noGrp="1"/>
          </p:cNvSpPr>
          <p:nvPr>
            <p:ph type="dt" sz="half" idx="10"/>
          </p:nvPr>
        </p:nvSpPr>
        <p:spPr/>
        <p:txBody>
          <a:bodyPr anchor="ctr">
            <a:normAutofit/>
          </a:bodyPr>
          <a:lstStyle/>
          <a:p>
            <a:pPr>
              <a:spcAft>
                <a:spcPts val="600"/>
              </a:spcAft>
            </a:pPr>
            <a:fld id="{B04EF954-66B1-4168-AF40-97F3DAF43FC4}"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5219F2D3-32CB-DDB1-DE3D-9EE309E5584D}"/>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1</a:t>
            </a:fld>
            <a:endParaRPr lang="en-US"/>
          </a:p>
        </p:txBody>
      </p:sp>
      <p:pic>
        <p:nvPicPr>
          <p:cNvPr id="1026" name="Picture 2" descr="Valmet - VALA">
            <a:extLst>
              <a:ext uri="{FF2B5EF4-FFF2-40B4-BE49-F238E27FC236}">
                <a16:creationId xmlns:a16="http://schemas.microsoft.com/office/drawing/2014/main" id="{EAC5CEDB-E171-7C5A-671D-2B424719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63" y="-959248"/>
            <a:ext cx="7988063" cy="5666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4913CBB-4384-20AE-0BC7-815B9C718302}"/>
              </a:ext>
            </a:extLst>
          </p:cNvPr>
          <p:cNvPicPr>
            <a:picLocks noChangeAspect="1"/>
          </p:cNvPicPr>
          <p:nvPr/>
        </p:nvPicPr>
        <p:blipFill>
          <a:blip r:embed="rId4"/>
          <a:stretch>
            <a:fillRect/>
          </a:stretch>
        </p:blipFill>
        <p:spPr>
          <a:xfrm>
            <a:off x="6742082" y="291932"/>
            <a:ext cx="4641843" cy="2862470"/>
          </a:xfrm>
          <a:prstGeom prst="rect">
            <a:avLst/>
          </a:prstGeom>
        </p:spPr>
      </p:pic>
      <p:pic>
        <p:nvPicPr>
          <p:cNvPr id="1032" name="Picture 8" descr="The Hub | Junction">
            <a:extLst>
              <a:ext uri="{FF2B5EF4-FFF2-40B4-BE49-F238E27FC236}">
                <a16:creationId xmlns:a16="http://schemas.microsoft.com/office/drawing/2014/main" id="{88B92474-056C-3544-7F64-04CF829B0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00"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0BB5-37E6-BBE7-501F-15F746A59786}"/>
              </a:ext>
            </a:extLst>
          </p:cNvPr>
          <p:cNvSpPr>
            <a:spLocks noGrp="1"/>
          </p:cNvSpPr>
          <p:nvPr>
            <p:ph type="title"/>
          </p:nvPr>
        </p:nvSpPr>
        <p:spPr>
          <a:xfrm>
            <a:off x="715255" y="220444"/>
            <a:ext cx="11325625" cy="925793"/>
          </a:xfrm>
        </p:spPr>
        <p:txBody>
          <a:bodyPr anchor="b">
            <a:normAutofit/>
          </a:bodyPr>
          <a:lstStyle/>
          <a:p>
            <a:r>
              <a:rPr lang="en-US" sz="3600" dirty="0"/>
              <a:t>THE CHALLENGE: SMART SEWAGE PUMP CONTROL</a:t>
            </a:r>
            <a:endParaRPr lang="en-FI" sz="3600" dirty="0"/>
          </a:p>
        </p:txBody>
      </p:sp>
      <p:sp>
        <p:nvSpPr>
          <p:cNvPr id="10" name="Content Placeholder 9">
            <a:extLst>
              <a:ext uri="{FF2B5EF4-FFF2-40B4-BE49-F238E27FC236}">
                <a16:creationId xmlns:a16="http://schemas.microsoft.com/office/drawing/2014/main" id="{0F515C63-D4F8-8E11-0976-B3DB8F957D74}"/>
              </a:ext>
            </a:extLst>
          </p:cNvPr>
          <p:cNvSpPr>
            <a:spLocks noGrp="1"/>
          </p:cNvSpPr>
          <p:nvPr>
            <p:ph idx="1"/>
          </p:nvPr>
        </p:nvSpPr>
        <p:spPr>
          <a:xfrm>
            <a:off x="543569" y="1505333"/>
            <a:ext cx="5964808" cy="4857046"/>
          </a:xfrm>
        </p:spPr>
        <p:txBody>
          <a:bodyPr>
            <a:normAutofit fontScale="92500"/>
          </a:bodyPr>
          <a:lstStyle/>
          <a:p>
            <a:r>
              <a:rPr lang="en-US" dirty="0"/>
              <a:t>Electricity costs 50-60% of operational expense, up to 50k€+ per week</a:t>
            </a:r>
          </a:p>
          <a:p>
            <a:endParaRPr lang="en-US" dirty="0"/>
          </a:p>
          <a:p>
            <a:endParaRPr lang="en-US" dirty="0"/>
          </a:p>
          <a:p>
            <a:endParaRPr lang="en-US" dirty="0"/>
          </a:p>
          <a:p>
            <a:r>
              <a:rPr lang="en-US" dirty="0"/>
              <a:t>HSY pumps currently operated manually without precise optimization based on electricity spot prices</a:t>
            </a:r>
          </a:p>
          <a:p>
            <a:endParaRPr lang="en-US" dirty="0"/>
          </a:p>
          <a:p>
            <a:r>
              <a:rPr lang="en-US" dirty="0"/>
              <a:t>AI and optimization bring huge potential</a:t>
            </a:r>
          </a:p>
        </p:txBody>
      </p:sp>
      <p:sp>
        <p:nvSpPr>
          <p:cNvPr id="4" name="Date Placeholder 3">
            <a:extLst>
              <a:ext uri="{FF2B5EF4-FFF2-40B4-BE49-F238E27FC236}">
                <a16:creationId xmlns:a16="http://schemas.microsoft.com/office/drawing/2014/main" id="{60A7C7E5-BF79-01FD-A9FB-AB336A80522C}"/>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BC33C765-719F-6B56-A701-330B4622C70D}"/>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2</a:t>
            </a:fld>
            <a:endParaRPr lang="en-US"/>
          </a:p>
        </p:txBody>
      </p:sp>
      <p:pic>
        <p:nvPicPr>
          <p:cNvPr id="8" name="Picture 7">
            <a:extLst>
              <a:ext uri="{FF2B5EF4-FFF2-40B4-BE49-F238E27FC236}">
                <a16:creationId xmlns:a16="http://schemas.microsoft.com/office/drawing/2014/main" id="{4A008EA5-B666-8D3A-8D7C-86E999A4C441}"/>
              </a:ext>
            </a:extLst>
          </p:cNvPr>
          <p:cNvPicPr>
            <a:picLocks noChangeAspect="1"/>
          </p:cNvPicPr>
          <p:nvPr/>
        </p:nvPicPr>
        <p:blipFill>
          <a:blip r:embed="rId3"/>
          <a:stretch>
            <a:fillRect/>
          </a:stretch>
        </p:blipFill>
        <p:spPr>
          <a:xfrm>
            <a:off x="7169203" y="1393716"/>
            <a:ext cx="4591625" cy="5170982"/>
          </a:xfrm>
          <a:prstGeom prst="rect">
            <a:avLst/>
          </a:prstGeom>
          <a:gradFill>
            <a:gsLst>
              <a:gs pos="0">
                <a:schemeClr val="accent1">
                  <a:lumMod val="5000"/>
                  <a:lumOff val="95000"/>
                  <a:alpha val="0"/>
                </a:schemeClr>
              </a:gs>
              <a:gs pos="100000">
                <a:schemeClr val="tx1">
                  <a:alpha val="0"/>
                </a:schemeClr>
              </a:gs>
            </a:gsLst>
            <a:lin ang="5400000" scaled="1"/>
          </a:gradFill>
        </p:spPr>
      </p:pic>
      <p:pic>
        <p:nvPicPr>
          <p:cNvPr id="5124" name="Picture 4" descr="Lightning strike Cartoon Clip art - lighting png download - 546*597 ...">
            <a:extLst>
              <a:ext uri="{FF2B5EF4-FFF2-40B4-BE49-F238E27FC236}">
                <a16:creationId xmlns:a16="http://schemas.microsoft.com/office/drawing/2014/main" id="{6ECCFD65-CF4B-B6C9-17A4-81AE969AF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523" y="2912128"/>
            <a:ext cx="472717" cy="5168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ge 7 | Money Items Images - Free Download on Freepik">
            <a:extLst>
              <a:ext uri="{FF2B5EF4-FFF2-40B4-BE49-F238E27FC236}">
                <a16:creationId xmlns:a16="http://schemas.microsoft.com/office/drawing/2014/main" id="{D3D1C523-1520-9585-942E-642670D72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5973" y="2726800"/>
            <a:ext cx="887528" cy="88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453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Woman showing Earth and network hologram by using the user interface technology.">
            <a:extLst>
              <a:ext uri="{FF2B5EF4-FFF2-40B4-BE49-F238E27FC236}">
                <a16:creationId xmlns:a16="http://schemas.microsoft.com/office/drawing/2014/main" id="{56154EBC-98D6-42EF-98AB-133E07A9D501}"/>
              </a:ext>
            </a:extLst>
          </p:cNvPr>
          <p:cNvPicPr>
            <a:picLocks noGrp="1" noChangeAspect="1"/>
          </p:cNvPicPr>
          <p:nvPr>
            <p:ph type="pic" sz="quarter" idx="15"/>
          </p:nvPr>
        </p:nvPicPr>
        <p:blipFill>
          <a:blip r:embed="rId3"/>
          <a:srcRect l="16699" r="17028" b="6789"/>
          <a:stretch>
            <a:fillRect/>
          </a:stretch>
        </p:blipFill>
        <p:spPr>
          <a:xfrm>
            <a:off x="3597607" y="-9134"/>
            <a:ext cx="8668512" cy="6857990"/>
          </a:xfrm>
          <a:prstGeom prst="rect">
            <a:avLst/>
          </a:prstGeom>
          <a:noFill/>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21EBA9-0237-0A69-9D1A-B28513FC905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0" cap="all" baseline="0" dirty="0"/>
              <a:t>OUR hackathon journey</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9">
            <a:extLst>
              <a:ext uri="{FF2B5EF4-FFF2-40B4-BE49-F238E27FC236}">
                <a16:creationId xmlns:a16="http://schemas.microsoft.com/office/drawing/2014/main" id="{97F76F6C-DF87-0F3D-F285-A7D60116195B}"/>
              </a:ext>
            </a:extLst>
          </p:cNvPr>
          <p:cNvSpPr txBox="1">
            <a:spLocks/>
          </p:cNvSpPr>
          <p:nvPr/>
        </p:nvSpPr>
        <p:spPr>
          <a:xfrm>
            <a:off x="371093" y="2718053"/>
            <a:ext cx="4408375" cy="35017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endParaRPr lang="en-US" sz="1700" dirty="0"/>
          </a:p>
          <a:p>
            <a:pPr>
              <a:lnSpc>
                <a:spcPct val="90000"/>
              </a:lnSpc>
            </a:pPr>
            <a:r>
              <a:rPr lang="en-US" sz="1700" dirty="0"/>
              <a:t>CP-SAT became our fastest and most reliable core optimizer. </a:t>
            </a:r>
          </a:p>
          <a:p>
            <a:pPr>
              <a:lnSpc>
                <a:spcPct val="90000"/>
              </a:lnSpc>
            </a:pPr>
            <a:r>
              <a:rPr lang="en-US" sz="1700" dirty="0"/>
              <a:t>AI in key role: ML-driven weather and inflow signals and price forecasts </a:t>
            </a:r>
          </a:p>
          <a:p>
            <a:pPr>
              <a:lnSpc>
                <a:spcPct val="90000"/>
              </a:lnSpc>
            </a:pPr>
            <a:r>
              <a:rPr lang="en-US" sz="1700" dirty="0"/>
              <a:t>AI-assisted coding with Cursor + ChatGPT </a:t>
            </a:r>
          </a:p>
          <a:p>
            <a:pPr>
              <a:lnSpc>
                <a:spcPct val="90000"/>
              </a:lnSpc>
            </a:pPr>
            <a:r>
              <a:rPr lang="en-US" sz="1700" dirty="0"/>
              <a:t>Next step: AI-enhanced MPC/MILP for continuous, predictive pump control</a:t>
            </a:r>
          </a:p>
        </p:txBody>
      </p:sp>
      <p:sp>
        <p:nvSpPr>
          <p:cNvPr id="4" name="Date Placeholder 3">
            <a:extLst>
              <a:ext uri="{FF2B5EF4-FFF2-40B4-BE49-F238E27FC236}">
                <a16:creationId xmlns:a16="http://schemas.microsoft.com/office/drawing/2014/main" id="{6E8B0AF7-D9F4-B174-783A-F3531E9C8B45}"/>
              </a:ext>
            </a:extLst>
          </p:cNvPr>
          <p:cNvSpPr>
            <a:spLocks noGrp="1"/>
          </p:cNvSpPr>
          <p:nvPr>
            <p:ph type="dt" sz="half" idx="10"/>
          </p:nvPr>
        </p:nvSpPr>
        <p:spPr>
          <a:xfrm>
            <a:off x="371094" y="6356350"/>
            <a:ext cx="1828800" cy="365125"/>
          </a:xfrm>
        </p:spPr>
        <p:txBody>
          <a:bodyPr vert="horz" lIns="91440" tIns="45720" rIns="91440" bIns="45720" rtlCol="0" anchor="ctr">
            <a:normAutofit/>
          </a:bodyPr>
          <a:lstStyle/>
          <a:p>
            <a:pPr>
              <a:spcAft>
                <a:spcPts val="600"/>
              </a:spcAft>
              <a:defRPr/>
            </a:pPr>
            <a:fld id="{FE21D4C7-8630-4B98-978C-30388BBD4EE8}" type="datetime1">
              <a:rPr lang="en-US">
                <a:solidFill>
                  <a:schemeClr val="tx1">
                    <a:lumMod val="50000"/>
                    <a:lumOff val="50000"/>
                  </a:schemeClr>
                </a:solidFill>
                <a:latin typeface="Calibri" panose="020F0502020204030204"/>
              </a:rPr>
              <a:pPr>
                <a:spcAft>
                  <a:spcPts val="600"/>
                </a:spcAft>
                <a:defRPr/>
              </a:pPr>
              <a:t>11/15/2025</a:t>
            </a:fld>
            <a:endParaRPr lang="en-US">
              <a:solidFill>
                <a:schemeClr val="tx1">
                  <a:lumMod val="50000"/>
                  <a:lumOff val="50000"/>
                </a:schemeClr>
              </a:solidFill>
              <a:latin typeface="Calibri" panose="020F0502020204030204"/>
            </a:endParaRPr>
          </a:p>
        </p:txBody>
      </p:sp>
      <p:sp>
        <p:nvSpPr>
          <p:cNvPr id="6" name="Slide Number Placeholder 5">
            <a:extLst>
              <a:ext uri="{FF2B5EF4-FFF2-40B4-BE49-F238E27FC236}">
                <a16:creationId xmlns:a16="http://schemas.microsoft.com/office/drawing/2014/main" id="{E5DDE7C5-4A3E-BA1B-90AA-F980EC0FAF2A}"/>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84C450F2-3BB4-4AE4-8A35-A9D7AEA4C850}" type="slidenum">
              <a:rPr lang="en-US">
                <a:solidFill>
                  <a:schemeClr val="bg1"/>
                </a:solidFill>
                <a:latin typeface="Calibri" panose="020F0502020204030204"/>
              </a:rPr>
              <a:pPr>
                <a:spcAft>
                  <a:spcPts val="600"/>
                </a:spcAft>
                <a:defRPr/>
              </a:pPr>
              <a:t>3</a:t>
            </a:fld>
            <a:endParaRPr lang="en-US">
              <a:solidFill>
                <a:schemeClr val="bg1"/>
              </a:solidFill>
              <a:latin typeface="Calibri" panose="020F0502020204030204"/>
            </a:endParaRPr>
          </a:p>
        </p:txBody>
      </p:sp>
    </p:spTree>
    <p:extLst>
      <p:ext uri="{BB962C8B-B14F-4D97-AF65-F5344CB8AC3E}">
        <p14:creationId xmlns:p14="http://schemas.microsoft.com/office/powerpoint/2010/main" val="15634128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389F4-2FE8-07DF-5DFB-BC7CFC69B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78DE9-BD66-0309-ACE8-2ACFBAE80572}"/>
              </a:ext>
            </a:extLst>
          </p:cNvPr>
          <p:cNvSpPr>
            <a:spLocks noGrp="1"/>
          </p:cNvSpPr>
          <p:nvPr>
            <p:ph type="title"/>
          </p:nvPr>
        </p:nvSpPr>
        <p:spPr>
          <a:xfrm>
            <a:off x="745351" y="365125"/>
            <a:ext cx="11541419" cy="1021719"/>
          </a:xfrm>
        </p:spPr>
        <p:txBody>
          <a:bodyPr anchor="b">
            <a:normAutofit/>
          </a:bodyPr>
          <a:lstStyle/>
          <a:p>
            <a:r>
              <a:rPr lang="en-US" sz="4000" dirty="0"/>
              <a:t>WHAT WE IMPLEMENTED DURING JUNCTION (1)</a:t>
            </a:r>
            <a:endParaRPr lang="en-FI" sz="4000" dirty="0"/>
          </a:p>
        </p:txBody>
      </p:sp>
      <p:sp>
        <p:nvSpPr>
          <p:cNvPr id="10" name="Content Placeholder 9">
            <a:extLst>
              <a:ext uri="{FF2B5EF4-FFF2-40B4-BE49-F238E27FC236}">
                <a16:creationId xmlns:a16="http://schemas.microsoft.com/office/drawing/2014/main" id="{B32B5802-455B-52FA-60D3-C0FB18C51EA8}"/>
              </a:ext>
            </a:extLst>
          </p:cNvPr>
          <p:cNvSpPr>
            <a:spLocks noGrp="1"/>
          </p:cNvSpPr>
          <p:nvPr>
            <p:ph idx="1"/>
          </p:nvPr>
        </p:nvSpPr>
        <p:spPr>
          <a:xfrm>
            <a:off x="612725" y="1681866"/>
            <a:ext cx="5373137" cy="4857046"/>
          </a:xfrm>
        </p:spPr>
        <p:txBody>
          <a:bodyPr>
            <a:normAutofit fontScale="62500" lnSpcReduction="20000"/>
          </a:bodyPr>
          <a:lstStyle/>
          <a:p>
            <a:r>
              <a:rPr lang="en-US" dirty="0"/>
              <a:t>An optimization algorithm CP-SAT* solver using Google’s OR Tools’ library, built in Python</a:t>
            </a:r>
          </a:p>
          <a:p>
            <a:r>
              <a:rPr lang="en-US" dirty="0"/>
              <a:t>Real-time &amp; historical electricity prices from ENTSO-E</a:t>
            </a:r>
          </a:p>
          <a:p>
            <a:r>
              <a:rPr lang="en-US" dirty="0"/>
              <a:t>Rainfall forecast from open meteorological API </a:t>
            </a:r>
          </a:p>
          <a:p>
            <a:r>
              <a:rPr lang="en-US" dirty="0"/>
              <a:t>Short-term electricity price forecast from </a:t>
            </a:r>
            <a:r>
              <a:rPr lang="en-US" dirty="0" err="1"/>
              <a:t>Sähkövatkain</a:t>
            </a:r>
            <a:endParaRPr lang="en-US" dirty="0"/>
          </a:p>
          <a:p>
            <a:r>
              <a:rPr lang="en-US" dirty="0"/>
              <a:t>Solution on the right with constraints &amp; inputs:</a:t>
            </a:r>
          </a:p>
          <a:p>
            <a:pPr lvl="1"/>
            <a:r>
              <a:rPr lang="en-US" dirty="0"/>
              <a:t>Water level &lt; 0.5m every 24h</a:t>
            </a:r>
          </a:p>
          <a:p>
            <a:pPr lvl="1"/>
            <a:r>
              <a:rPr lang="en-US" dirty="0"/>
              <a:t>Water level &lt; 8m always</a:t>
            </a:r>
          </a:p>
          <a:p>
            <a:pPr lvl="1"/>
            <a:r>
              <a:rPr lang="en-US" dirty="0"/>
              <a:t>Minimize electricity costs</a:t>
            </a:r>
          </a:p>
          <a:p>
            <a:pPr lvl="1"/>
            <a:r>
              <a:rPr lang="en-US" dirty="0"/>
              <a:t>Pumps on/off at least 2h per go</a:t>
            </a:r>
          </a:p>
          <a:p>
            <a:pPr lvl="1"/>
            <a:r>
              <a:rPr lang="en-US" dirty="0"/>
              <a:t>Forecasted inflow</a:t>
            </a:r>
          </a:p>
          <a:p>
            <a:pPr lvl="1"/>
            <a:r>
              <a:rPr lang="en-US" dirty="0"/>
              <a:t>Rainfall forecast</a:t>
            </a:r>
          </a:p>
          <a:p>
            <a:pPr lvl="1"/>
            <a:r>
              <a:rPr lang="en-US" dirty="0"/>
              <a:t>Real electricity prices</a:t>
            </a:r>
          </a:p>
          <a:p>
            <a:pPr lvl="1"/>
            <a:r>
              <a:rPr lang="en-US" dirty="0"/>
              <a:t>Pump efficiency as a function of water level height and frequency</a:t>
            </a:r>
          </a:p>
          <a:p>
            <a:pPr lvl="1"/>
            <a:r>
              <a:rPr lang="en-US" dirty="0"/>
              <a:t>***ANYTHING ELSE, WHAT?? </a:t>
            </a:r>
          </a:p>
          <a:p>
            <a:pPr marL="228600" lvl="1" indent="0">
              <a:buNone/>
            </a:pPr>
            <a:endParaRPr lang="en-US" dirty="0"/>
          </a:p>
          <a:p>
            <a:pPr marL="228600" lvl="1" indent="0">
              <a:buNone/>
            </a:pPr>
            <a:r>
              <a:rPr lang="en-US" dirty="0"/>
              <a:t>*Constrained Programming with Boolean Satisfiability</a:t>
            </a:r>
          </a:p>
        </p:txBody>
      </p:sp>
      <p:sp>
        <p:nvSpPr>
          <p:cNvPr id="4" name="Date Placeholder 3">
            <a:extLst>
              <a:ext uri="{FF2B5EF4-FFF2-40B4-BE49-F238E27FC236}">
                <a16:creationId xmlns:a16="http://schemas.microsoft.com/office/drawing/2014/main" id="{9B6A8287-EB4F-E522-82BD-2404FBF601E9}"/>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AAB9CBE4-47DE-3E35-EA2A-0C342279C5E5}"/>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4</a:t>
            </a:fld>
            <a:endParaRPr lang="en-US"/>
          </a:p>
        </p:txBody>
      </p:sp>
      <p:pic>
        <p:nvPicPr>
          <p:cNvPr id="12" name="Picture 11">
            <a:extLst>
              <a:ext uri="{FF2B5EF4-FFF2-40B4-BE49-F238E27FC236}">
                <a16:creationId xmlns:a16="http://schemas.microsoft.com/office/drawing/2014/main" id="{99777131-08E8-28D8-EC06-97CA9E6EC4D2}"/>
              </a:ext>
            </a:extLst>
          </p:cNvPr>
          <p:cNvPicPr>
            <a:picLocks noChangeAspect="1"/>
          </p:cNvPicPr>
          <p:nvPr/>
        </p:nvPicPr>
        <p:blipFill>
          <a:blip r:embed="rId3"/>
          <a:stretch>
            <a:fillRect/>
          </a:stretch>
        </p:blipFill>
        <p:spPr>
          <a:xfrm>
            <a:off x="5985862" y="1318863"/>
            <a:ext cx="6017780" cy="5107590"/>
          </a:xfrm>
          <a:prstGeom prst="rect">
            <a:avLst/>
          </a:prstGeom>
        </p:spPr>
      </p:pic>
    </p:spTree>
    <p:extLst>
      <p:ext uri="{BB962C8B-B14F-4D97-AF65-F5344CB8AC3E}">
        <p14:creationId xmlns:p14="http://schemas.microsoft.com/office/powerpoint/2010/main" val="2489190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4200-7961-6D85-3ACC-281CFA91C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54CF8-F282-0F88-3FF9-7DDDA845934E}"/>
              </a:ext>
            </a:extLst>
          </p:cNvPr>
          <p:cNvSpPr>
            <a:spLocks noGrp="1"/>
          </p:cNvSpPr>
          <p:nvPr>
            <p:ph type="title"/>
          </p:nvPr>
        </p:nvSpPr>
        <p:spPr>
          <a:xfrm>
            <a:off x="568619" y="365125"/>
            <a:ext cx="11537012" cy="941161"/>
          </a:xfrm>
        </p:spPr>
        <p:txBody>
          <a:bodyPr anchor="b">
            <a:normAutofit/>
          </a:bodyPr>
          <a:lstStyle/>
          <a:p>
            <a:r>
              <a:rPr lang="en-US" sz="4000" dirty="0"/>
              <a:t>WHAT WE IMPLEMENTED DURING JUNCTION (2)</a:t>
            </a:r>
            <a:endParaRPr lang="en-FI" sz="4000" dirty="0"/>
          </a:p>
        </p:txBody>
      </p:sp>
      <p:sp>
        <p:nvSpPr>
          <p:cNvPr id="10" name="Content Placeholder 9">
            <a:extLst>
              <a:ext uri="{FF2B5EF4-FFF2-40B4-BE49-F238E27FC236}">
                <a16:creationId xmlns:a16="http://schemas.microsoft.com/office/drawing/2014/main" id="{0D0909A8-2D2A-4733-CC35-6B78F26836AD}"/>
              </a:ext>
            </a:extLst>
          </p:cNvPr>
          <p:cNvSpPr>
            <a:spLocks noGrp="1"/>
          </p:cNvSpPr>
          <p:nvPr>
            <p:ph idx="1"/>
          </p:nvPr>
        </p:nvSpPr>
        <p:spPr>
          <a:xfrm>
            <a:off x="6413009" y="1671898"/>
            <a:ext cx="5405035" cy="4818626"/>
          </a:xfrm>
        </p:spPr>
        <p:txBody>
          <a:bodyPr/>
          <a:lstStyle/>
          <a:p>
            <a:r>
              <a:rPr lang="en-US" sz="2400" dirty="0"/>
              <a:t>An intuitive monitoring dashboard</a:t>
            </a:r>
          </a:p>
          <a:p>
            <a:r>
              <a:rPr lang="en-US" sz="2400" dirty="0"/>
              <a:t>Includes gauges for water level in inflow tunnel, state of all pumps, inflow, total pumped flow and power consumption</a:t>
            </a:r>
          </a:p>
          <a:p>
            <a:r>
              <a:rPr lang="en-US" sz="2400" dirty="0"/>
              <a:t>Integrated with electricity price data</a:t>
            </a:r>
          </a:p>
          <a:p>
            <a:r>
              <a:rPr lang="en-US" sz="2400" dirty="0"/>
              <a:t>Next: integrate with Python backend</a:t>
            </a:r>
          </a:p>
          <a:p>
            <a:pPr marL="0" indent="0">
              <a:buNone/>
            </a:pPr>
            <a:endParaRPr lang="en-FI" dirty="0"/>
          </a:p>
        </p:txBody>
      </p:sp>
      <p:sp>
        <p:nvSpPr>
          <p:cNvPr id="4" name="Date Placeholder 3">
            <a:extLst>
              <a:ext uri="{FF2B5EF4-FFF2-40B4-BE49-F238E27FC236}">
                <a16:creationId xmlns:a16="http://schemas.microsoft.com/office/drawing/2014/main" id="{87B70D73-D291-9A88-95AC-792794369A78}"/>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A81A215C-F50E-D466-88E5-7A47002BE381}"/>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6FACAB93-EFE2-5B15-9B39-8602C8B531C1}"/>
              </a:ext>
            </a:extLst>
          </p:cNvPr>
          <p:cNvPicPr>
            <a:picLocks noChangeAspect="1"/>
          </p:cNvPicPr>
          <p:nvPr/>
        </p:nvPicPr>
        <p:blipFill>
          <a:blip r:embed="rId3"/>
          <a:stretch>
            <a:fillRect/>
          </a:stretch>
        </p:blipFill>
        <p:spPr>
          <a:xfrm>
            <a:off x="492189" y="1596006"/>
            <a:ext cx="5692622" cy="4326393"/>
          </a:xfrm>
          <a:prstGeom prst="rect">
            <a:avLst/>
          </a:prstGeom>
        </p:spPr>
      </p:pic>
      <p:sp>
        <p:nvSpPr>
          <p:cNvPr id="13" name="Rectangle 12">
            <a:extLst>
              <a:ext uri="{FF2B5EF4-FFF2-40B4-BE49-F238E27FC236}">
                <a16:creationId xmlns:a16="http://schemas.microsoft.com/office/drawing/2014/main" id="{7F3F9E5C-38E2-2F0E-04C0-FD63F028405C}"/>
              </a:ext>
            </a:extLst>
          </p:cNvPr>
          <p:cNvSpPr/>
          <p:nvPr/>
        </p:nvSpPr>
        <p:spPr>
          <a:xfrm rot="20842501">
            <a:off x="6384075" y="4671722"/>
            <a:ext cx="5597504" cy="1754326"/>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Built in Cursor with Svelte</a:t>
            </a:r>
            <a:endParaRPr lang="en-FI"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endParaRPr>
          </a:p>
        </p:txBody>
      </p:sp>
    </p:spTree>
    <p:extLst>
      <p:ext uri="{BB962C8B-B14F-4D97-AF65-F5344CB8AC3E}">
        <p14:creationId xmlns:p14="http://schemas.microsoft.com/office/powerpoint/2010/main" val="41263896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55CF-496F-6AA0-989C-E7F8B2519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A1026-0F75-8317-B07E-241528D2CDE4}"/>
              </a:ext>
            </a:extLst>
          </p:cNvPr>
          <p:cNvSpPr>
            <a:spLocks noGrp="1"/>
          </p:cNvSpPr>
          <p:nvPr>
            <p:ph type="title"/>
          </p:nvPr>
        </p:nvSpPr>
        <p:spPr>
          <a:xfrm>
            <a:off x="722940" y="-51180"/>
            <a:ext cx="10515600" cy="1325563"/>
          </a:xfrm>
        </p:spPr>
        <p:txBody>
          <a:bodyPr anchor="b">
            <a:normAutofit/>
          </a:bodyPr>
          <a:lstStyle/>
          <a:p>
            <a:r>
              <a:rPr lang="en-US" dirty="0"/>
              <a:t>FUTURE EXTENSIONS</a:t>
            </a:r>
            <a:endParaRPr lang="en-FI" dirty="0"/>
          </a:p>
        </p:txBody>
      </p:sp>
      <p:sp>
        <p:nvSpPr>
          <p:cNvPr id="10" name="Content Placeholder 9">
            <a:extLst>
              <a:ext uri="{FF2B5EF4-FFF2-40B4-BE49-F238E27FC236}">
                <a16:creationId xmlns:a16="http://schemas.microsoft.com/office/drawing/2014/main" id="{CA76E892-3D9D-E761-E72A-D142FB15CB99}"/>
              </a:ext>
            </a:extLst>
          </p:cNvPr>
          <p:cNvSpPr>
            <a:spLocks noGrp="1"/>
          </p:cNvSpPr>
          <p:nvPr>
            <p:ph idx="1"/>
          </p:nvPr>
        </p:nvSpPr>
        <p:spPr>
          <a:xfrm>
            <a:off x="543568" y="1505334"/>
            <a:ext cx="11012635" cy="4985190"/>
          </a:xfrm>
        </p:spPr>
        <p:txBody>
          <a:bodyPr>
            <a:normAutofit/>
          </a:bodyPr>
          <a:lstStyle/>
          <a:p>
            <a:r>
              <a:rPr lang="en-US" dirty="0"/>
              <a:t>Continuous pump control with industry-standard Model Predictive Control (MPC) or Mixed-Integer Linear Programming (MILP)</a:t>
            </a:r>
          </a:p>
          <a:p>
            <a:r>
              <a:rPr lang="en-US" dirty="0"/>
              <a:t>Pump Efficiency and Durability Optimization with true efficiency curves and engineering information</a:t>
            </a:r>
          </a:p>
          <a:p>
            <a:r>
              <a:rPr lang="en-US" dirty="0"/>
              <a:t>AI Inflow Forecasting with historical data, and behavioral and groundwater models</a:t>
            </a:r>
          </a:p>
          <a:p>
            <a:r>
              <a:rPr lang="en-US" dirty="0"/>
              <a:t>AI-based Electricity Price Forecasting</a:t>
            </a:r>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62014138-5264-7E98-831C-82ABD2986329}"/>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5" name="Footer Placeholder 4">
            <a:extLst>
              <a:ext uri="{FF2B5EF4-FFF2-40B4-BE49-F238E27FC236}">
                <a16:creationId xmlns:a16="http://schemas.microsoft.com/office/drawing/2014/main" id="{FF67F5DE-F806-B265-F7F6-563BE4C9B739}"/>
              </a:ext>
            </a:extLst>
          </p:cNvPr>
          <p:cNvSpPr>
            <a:spLocks noGrp="1"/>
          </p:cNvSpPr>
          <p:nvPr>
            <p:ph type="ftr" sz="quarter" idx="11"/>
          </p:nvPr>
        </p:nvSpPr>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7FB7682-EFF1-D43A-131D-756BB077A043}"/>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39890501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CB77-C128-96BF-B7B0-C4EC96F3E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81E15-A08A-64E0-1C22-617BD467474B}"/>
              </a:ext>
            </a:extLst>
          </p:cNvPr>
          <p:cNvSpPr>
            <a:spLocks noGrp="1"/>
          </p:cNvSpPr>
          <p:nvPr>
            <p:ph type="title"/>
          </p:nvPr>
        </p:nvSpPr>
        <p:spPr>
          <a:xfrm>
            <a:off x="838200" y="365126"/>
            <a:ext cx="10515600" cy="887372"/>
          </a:xfrm>
        </p:spPr>
        <p:txBody>
          <a:bodyPr anchor="b">
            <a:normAutofit fontScale="90000"/>
          </a:bodyPr>
          <a:lstStyle/>
          <a:p>
            <a:r>
              <a:rPr lang="en-US" dirty="0"/>
              <a:t>SAVE OVER 30% WITH OUR CP-SAT OPTIMIZER</a:t>
            </a:r>
            <a:endParaRPr lang="en-FI" dirty="0"/>
          </a:p>
        </p:txBody>
      </p:sp>
      <p:sp>
        <p:nvSpPr>
          <p:cNvPr id="4" name="Date Placeholder 3">
            <a:extLst>
              <a:ext uri="{FF2B5EF4-FFF2-40B4-BE49-F238E27FC236}">
                <a16:creationId xmlns:a16="http://schemas.microsoft.com/office/drawing/2014/main" id="{0428ADFB-60E5-81F8-48AA-E3D5DC5FFDF3}"/>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391F66FF-2056-1F12-CF0D-DA63F63F4DFC}"/>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7</a:t>
            </a:fld>
            <a:endParaRPr lang="en-US"/>
          </a:p>
        </p:txBody>
      </p:sp>
      <p:pic>
        <p:nvPicPr>
          <p:cNvPr id="11" name="Picture 10">
            <a:extLst>
              <a:ext uri="{FF2B5EF4-FFF2-40B4-BE49-F238E27FC236}">
                <a16:creationId xmlns:a16="http://schemas.microsoft.com/office/drawing/2014/main" id="{DC0A1ED2-BA1B-9940-5F98-F6F731CB92E1}"/>
              </a:ext>
            </a:extLst>
          </p:cNvPr>
          <p:cNvPicPr>
            <a:picLocks noChangeAspect="1"/>
          </p:cNvPicPr>
          <p:nvPr/>
        </p:nvPicPr>
        <p:blipFill>
          <a:blip r:embed="rId3"/>
          <a:stretch>
            <a:fillRect/>
          </a:stretch>
        </p:blipFill>
        <p:spPr>
          <a:xfrm>
            <a:off x="715535" y="1418431"/>
            <a:ext cx="9742435" cy="4858864"/>
          </a:xfrm>
          <a:prstGeom prst="rect">
            <a:avLst/>
          </a:prstGeom>
        </p:spPr>
      </p:pic>
    </p:spTree>
    <p:extLst>
      <p:ext uri="{BB962C8B-B14F-4D97-AF65-F5344CB8AC3E}">
        <p14:creationId xmlns:p14="http://schemas.microsoft.com/office/powerpoint/2010/main" val="2714828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1D729-BE67-98A5-B4B5-4F6ADD6AB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86513-FDCC-99D9-E64D-E36112119FEE}"/>
              </a:ext>
            </a:extLst>
          </p:cNvPr>
          <p:cNvSpPr>
            <a:spLocks noGrp="1"/>
          </p:cNvSpPr>
          <p:nvPr>
            <p:ph type="title"/>
          </p:nvPr>
        </p:nvSpPr>
        <p:spPr>
          <a:xfrm>
            <a:off x="838200" y="365125"/>
            <a:ext cx="10515600" cy="879687"/>
          </a:xfrm>
        </p:spPr>
        <p:txBody>
          <a:bodyPr anchor="b">
            <a:normAutofit/>
          </a:bodyPr>
          <a:lstStyle/>
          <a:p>
            <a:r>
              <a:rPr lang="en-US" dirty="0"/>
              <a:t>TEAM SENIOR OVERFITTERS</a:t>
            </a:r>
            <a:endParaRPr lang="en-FI" dirty="0"/>
          </a:p>
        </p:txBody>
      </p:sp>
      <p:sp>
        <p:nvSpPr>
          <p:cNvPr id="10" name="Content Placeholder 9">
            <a:extLst>
              <a:ext uri="{FF2B5EF4-FFF2-40B4-BE49-F238E27FC236}">
                <a16:creationId xmlns:a16="http://schemas.microsoft.com/office/drawing/2014/main" id="{242FA6FB-22BC-7748-3342-F0DAFB21B3E6}"/>
              </a:ext>
            </a:extLst>
          </p:cNvPr>
          <p:cNvSpPr>
            <a:spLocks noGrp="1"/>
          </p:cNvSpPr>
          <p:nvPr>
            <p:ph idx="1"/>
          </p:nvPr>
        </p:nvSpPr>
        <p:spPr>
          <a:xfrm>
            <a:off x="543569" y="1505334"/>
            <a:ext cx="5964808" cy="4857046"/>
          </a:xfrm>
        </p:spPr>
        <p:txBody>
          <a:bodyPr/>
          <a:lstStyle/>
          <a:p>
            <a:r>
              <a:rPr lang="en-US" dirty="0"/>
              <a:t>Valter: </a:t>
            </a:r>
            <a:r>
              <a:rPr lang="en-US" dirty="0" err="1"/>
              <a:t>Fullstack</a:t>
            </a:r>
            <a:r>
              <a:rPr lang="en-US" dirty="0"/>
              <a:t> developer. Co-founder and CTO of Astra</a:t>
            </a:r>
          </a:p>
          <a:p>
            <a:r>
              <a:rPr lang="en-US" dirty="0"/>
              <a:t>Svante: AI Weather Forecast Scientist. PhD. Co-founder of </a:t>
            </a:r>
            <a:r>
              <a:rPr lang="en-US" dirty="0" err="1"/>
              <a:t>Skyfora</a:t>
            </a:r>
            <a:endParaRPr lang="en-US" dirty="0"/>
          </a:p>
          <a:p>
            <a:r>
              <a:rPr lang="en-US" dirty="0"/>
              <a:t>Andreas: Aerospace Engineer. Software Developer</a:t>
            </a:r>
          </a:p>
          <a:p>
            <a:r>
              <a:rPr lang="en-US" dirty="0"/>
              <a:t>Markus: Energy Market Analyst</a:t>
            </a:r>
          </a:p>
          <a:p>
            <a:r>
              <a:rPr lang="en-US" dirty="0"/>
              <a:t>Ossi: Software Developer </a:t>
            </a:r>
            <a:endParaRPr lang="en-FI" dirty="0"/>
          </a:p>
        </p:txBody>
      </p:sp>
      <p:sp>
        <p:nvSpPr>
          <p:cNvPr id="4" name="Date Placeholder 3">
            <a:extLst>
              <a:ext uri="{FF2B5EF4-FFF2-40B4-BE49-F238E27FC236}">
                <a16:creationId xmlns:a16="http://schemas.microsoft.com/office/drawing/2014/main" id="{C6C3FB6D-F161-69C8-A941-FE3F4E52B144}"/>
              </a:ext>
            </a:extLst>
          </p:cNvPr>
          <p:cNvSpPr>
            <a:spLocks noGrp="1"/>
          </p:cNvSpPr>
          <p:nvPr>
            <p:ph type="dt" sz="half" idx="10"/>
          </p:nvPr>
        </p:nvSpPr>
        <p:spPr/>
        <p:txBody>
          <a:bodyPr anchor="ctr">
            <a:normAutofit/>
          </a:bodyPr>
          <a:lstStyle/>
          <a:p>
            <a:pPr>
              <a:spcAft>
                <a:spcPts val="600"/>
              </a:spcAft>
            </a:pPr>
            <a:fld id="{FE21D4C7-8630-4B98-978C-30388BBD4EE8}" type="datetime1">
              <a:rPr lang="en-US" smtClean="0"/>
              <a:pPr>
                <a:spcAft>
                  <a:spcPts val="600"/>
                </a:spcAft>
              </a:pPr>
              <a:t>11/15/2025</a:t>
            </a:fld>
            <a:endParaRPr lang="en-US"/>
          </a:p>
        </p:txBody>
      </p:sp>
      <p:sp>
        <p:nvSpPr>
          <p:cNvPr id="6" name="Slide Number Placeholder 5">
            <a:extLst>
              <a:ext uri="{FF2B5EF4-FFF2-40B4-BE49-F238E27FC236}">
                <a16:creationId xmlns:a16="http://schemas.microsoft.com/office/drawing/2014/main" id="{76EEC66C-3061-0DED-B6EB-33B85821CB2D}"/>
              </a:ext>
            </a:extLst>
          </p:cNvPr>
          <p:cNvSpPr>
            <a:spLocks noGrp="1"/>
          </p:cNvSpPr>
          <p:nvPr>
            <p:ph type="sldNum" sz="quarter" idx="12"/>
          </p:nvPr>
        </p:nvSpPr>
        <p:spPr/>
        <p:txBody>
          <a:bodyPr anchor="ctr">
            <a:normAutofit/>
          </a:bodyPr>
          <a:lstStyle/>
          <a:p>
            <a:pPr>
              <a:spcAft>
                <a:spcPts val="600"/>
              </a:spcAft>
            </a:pPr>
            <a:fld id="{84C450F2-3BB4-4AE4-8A35-A9D7AEA4C850}" type="slidenum">
              <a:rPr lang="en-US" smtClean="0"/>
              <a:pPr>
                <a:spcAft>
                  <a:spcPts val="600"/>
                </a:spcAft>
              </a:pPr>
              <a:t>8</a:t>
            </a:fld>
            <a:endParaRPr lang="en-US"/>
          </a:p>
        </p:txBody>
      </p:sp>
      <p:pic>
        <p:nvPicPr>
          <p:cNvPr id="7" name="Picture 6">
            <a:extLst>
              <a:ext uri="{FF2B5EF4-FFF2-40B4-BE49-F238E27FC236}">
                <a16:creationId xmlns:a16="http://schemas.microsoft.com/office/drawing/2014/main" id="{D22E3BCD-A358-C4EE-6A1F-08F0EFD0E23B}"/>
              </a:ext>
            </a:extLst>
          </p:cNvPr>
          <p:cNvPicPr>
            <a:picLocks noChangeAspect="1"/>
          </p:cNvPicPr>
          <p:nvPr/>
        </p:nvPicPr>
        <p:blipFill>
          <a:blip r:embed="rId3"/>
          <a:srcRect t="33838" r="-4668"/>
          <a:stretch>
            <a:fillRect/>
          </a:stretch>
        </p:blipFill>
        <p:spPr>
          <a:xfrm>
            <a:off x="6631768" y="1505334"/>
            <a:ext cx="5560232" cy="4667990"/>
          </a:xfrm>
          <a:prstGeom prst="rect">
            <a:avLst/>
          </a:prstGeom>
        </p:spPr>
      </p:pic>
    </p:spTree>
    <p:extLst>
      <p:ext uri="{BB962C8B-B14F-4D97-AF65-F5344CB8AC3E}">
        <p14:creationId xmlns:p14="http://schemas.microsoft.com/office/powerpoint/2010/main" val="308274292"/>
      </p:ext>
    </p:extLst>
  </p:cSld>
  <p:clrMapOvr>
    <a:masterClrMapping/>
  </p:clrMapOvr>
  <p:transition>
    <p:fade/>
  </p:transition>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TotalTime>
  <Words>724</Words>
  <Application>Microsoft Office PowerPoint</Application>
  <PresentationFormat>Widescreen</PresentationFormat>
  <Paragraphs>83</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Aptos</vt:lpstr>
      <vt:lpstr>Aptos Display</vt:lpstr>
      <vt:lpstr>Arial</vt:lpstr>
      <vt:lpstr>Calibri</vt:lpstr>
      <vt:lpstr>Comic Sans MS</vt:lpstr>
      <vt:lpstr>Neue Haas Grotesk Text Pro</vt:lpstr>
      <vt:lpstr>OasisVTI</vt:lpstr>
      <vt:lpstr>Office Theme</vt:lpstr>
      <vt:lpstr>Intelligent Flow Challenge  Team Senior Overfitters</vt:lpstr>
      <vt:lpstr>THE CHALLENGE: SMART SEWAGE PUMP CONTROL</vt:lpstr>
      <vt:lpstr>OUR hackathon journey</vt:lpstr>
      <vt:lpstr>WHAT WE IMPLEMENTED DURING JUNCTION (1)</vt:lpstr>
      <vt:lpstr>WHAT WE IMPLEMENTED DURING JUNCTION (2)</vt:lpstr>
      <vt:lpstr>FUTURE EXTENSIONS</vt:lpstr>
      <vt:lpstr>SAVE OVER 30% WITH OUR CP-SAT OPTIMIZER</vt:lpstr>
      <vt:lpstr>TEAM SENIOR OVERFITTERS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Svante Henriksson</dc:creator>
  <cp:lastModifiedBy>Svante Henriksson</cp:lastModifiedBy>
  <cp:revision>4</cp:revision>
  <dcterms:created xsi:type="dcterms:W3CDTF">2025-11-15T16:55:53Z</dcterms:created>
  <dcterms:modified xsi:type="dcterms:W3CDTF">2025-11-15T21:49:52Z</dcterms:modified>
</cp:coreProperties>
</file>